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3" Type="http://schemas.openxmlformats.org/officeDocument/2006/relationships/notesSlide" Target="../notesSlides/notesSlide2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image" Target="../media/image5.png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4.pn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2560320" y="658368"/>
            <a:ext cx="4023360" cy="292608"/>
          </a:xfrm>
          <a:prstGeom prst="roundRect">
            <a:avLst>
              <a:gd name="adj" fmla="val 50000"/>
            </a:avLst>
          </a:prstGeom>
          <a:solidFill>
            <a:srgbClr val="060E24"/>
          </a:solidFill>
          <a:ln w="12700">
            <a:solidFill>
              <a:srgbClr val="FF671F">
                <a:alpha val="5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560320" y="658368"/>
            <a:ext cx="40233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 dirty="0">
                <a:solidFill>
                  <a:srgbClr val="FF671F"/>
                </a:solidFill>
              </a:rPr>
              <a:t>PARTNER &amp; CREATOR MEDIA KIT 2026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914400" y="1051560"/>
            <a:ext cx="73152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Trade </a:t>
            </a:r>
            <a:r>
              <a:rPr lang="en-US" sz="5200" b="1" i="1" dirty="0">
                <a:solidFill>
                  <a:srgbClr val="FF67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Faster.</a:t>
            </a:r>
            <a:endParaRPr lang="en-US" sz="5200" dirty="0"/>
          </a:p>
        </p:txBody>
      </p:sp>
      <p:sp>
        <p:nvSpPr>
          <p:cNvPr id="8" name="Text 5"/>
          <p:cNvSpPr/>
          <p:nvPr/>
        </p:nvSpPr>
        <p:spPr>
          <a:xfrm>
            <a:off x="914400" y="1783080"/>
            <a:ext cx="73152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Trade Smarter.</a:t>
            </a:r>
            <a:endParaRPr lang="en-US" sz="5200" dirty="0"/>
          </a:p>
        </p:txBody>
      </p:sp>
      <p:sp>
        <p:nvSpPr>
          <p:cNvPr id="9" name="Text 6"/>
          <p:cNvSpPr/>
          <p:nvPr/>
        </p:nvSpPr>
        <p:spPr>
          <a:xfrm>
            <a:off x="1371600" y="2633472"/>
            <a:ext cx="6400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A9BB8"/>
                </a:solidFill>
              </a:rPr>
              <a:t>Award-winning CFD platform  ·  Founded Melbourne 2011  ·  Multi-regulated globally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02336" y="3035808"/>
            <a:ext cx="1938528" cy="822960"/>
          </a:xfrm>
          <a:prstGeom prst="roundRect">
            <a:avLst>
              <a:gd name="adj" fmla="val 1111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02336" y="3108960"/>
            <a:ext cx="1938528" cy="40233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7M+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402336" y="3511296"/>
            <a:ext cx="193852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50" dirty="0">
                <a:solidFill>
                  <a:srgbClr val="8A9BB8"/>
                </a:solidFill>
              </a:rPr>
              <a:t>GLOBAL USERS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2377440" y="3035808"/>
            <a:ext cx="1938528" cy="822960"/>
          </a:xfrm>
          <a:prstGeom prst="roundRect">
            <a:avLst>
              <a:gd name="adj" fmla="val 1111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2377440" y="3108960"/>
            <a:ext cx="1938528" cy="40233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1000+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2377440" y="3511296"/>
            <a:ext cx="193852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50" dirty="0">
                <a:solidFill>
                  <a:srgbClr val="8A9BB8"/>
                </a:solidFill>
              </a:rPr>
              <a:t>FINANCIAL INSTRUMENTS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4352544" y="3035808"/>
            <a:ext cx="1938528" cy="822960"/>
          </a:xfrm>
          <a:prstGeom prst="roundRect">
            <a:avLst>
              <a:gd name="adj" fmla="val 1111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4352544" y="3108960"/>
            <a:ext cx="1938528" cy="40233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56+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4352544" y="3511296"/>
            <a:ext cx="193852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50" dirty="0">
                <a:solidFill>
                  <a:srgbClr val="8A9BB8"/>
                </a:solidFill>
              </a:rPr>
              <a:t>INTERNATIONAL AWARDS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6327648" y="3035808"/>
            <a:ext cx="1938528" cy="822960"/>
          </a:xfrm>
          <a:prstGeom prst="roundRect">
            <a:avLst>
              <a:gd name="adj" fmla="val 1111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6327648" y="3108960"/>
            <a:ext cx="1938528" cy="40233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4.7★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6327648" y="3511296"/>
            <a:ext cx="193852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kern="0" spc="150" dirty="0">
                <a:solidFill>
                  <a:srgbClr val="8A9BB8"/>
                </a:solidFill>
              </a:rPr>
              <a:t>TRUSTPILOT · 2K+ REVIEWS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2834640" y="4005072"/>
            <a:ext cx="347472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3017520" y="4059936"/>
            <a:ext cx="310896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kern="0" spc="150" dirty="0">
                <a:solidFill>
                  <a:srgbClr val="8A9BB8"/>
                </a:solidFill>
              </a:rPr>
              <a:t>OFFICIAL PARTNERSHIP</a:t>
            </a:r>
            <a:endParaRPr lang="en-US" sz="700" dirty="0"/>
          </a:p>
        </p:txBody>
      </p:sp>
      <p:sp>
        <p:nvSpPr>
          <p:cNvPr id="24" name="Text 21"/>
          <p:cNvSpPr/>
          <p:nvPr/>
        </p:nvSpPr>
        <p:spPr>
          <a:xfrm>
            <a:off x="3017520" y="4224528"/>
            <a:ext cx="310896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Regional Sponsor for AFA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3017520" y="4462272"/>
            <a:ext cx="310896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A9BB8"/>
                </a:solidFill>
              </a:rPr>
              <a:t>Asociación del Fútbol Argentino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8229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WHY MITRADE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82296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Built for traders.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Backed by regulators.</a:t>
            </a:r>
            <a:endParaRPr lang="en-US" sz="3400" dirty="0"/>
          </a:p>
        </p:txBody>
      </p:sp>
      <p:sp>
        <p:nvSpPr>
          <p:cNvPr id="7" name="Shape 4"/>
          <p:cNvSpPr/>
          <p:nvPr>
            <p:custDataLst>
              <p:tags r:id="rId2"/>
            </p:custDataLst>
          </p:nvPr>
        </p:nvSpPr>
        <p:spPr>
          <a:xfrm>
            <a:off x="457200" y="1920240"/>
            <a:ext cx="4023360" cy="1417320"/>
          </a:xfrm>
          <a:prstGeom prst="roundRect">
            <a:avLst>
              <a:gd name="adj" fmla="val 6452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21792" y="2066544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>
            <p:custDataLst>
              <p:tags r:id="rId5"/>
            </p:custDataLst>
          </p:nvPr>
        </p:nvSpPr>
        <p:spPr>
          <a:xfrm>
            <a:off x="621792" y="2487168"/>
            <a:ext cx="37490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Multi-Regulated</a:t>
            </a:r>
            <a:endParaRPr lang="en-US" sz="1300" dirty="0"/>
          </a:p>
        </p:txBody>
      </p:sp>
      <p:sp>
        <p:nvSpPr>
          <p:cNvPr id="10" name="Text 6"/>
          <p:cNvSpPr/>
          <p:nvPr>
            <p:custDataLst>
              <p:tags r:id="rId6"/>
            </p:custDataLst>
          </p:nvPr>
        </p:nvSpPr>
        <p:spPr>
          <a:xfrm>
            <a:off x="621792" y="2724912"/>
            <a:ext cx="3749040" cy="53035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Licensed across ASIC (Australia), CySEC (Europe), CIMA (Cayman Islands) and more — full compliance wherever your audience trades.</a:t>
            </a:r>
            <a:endParaRPr lang="en-US" sz="1000" dirty="0"/>
          </a:p>
        </p:txBody>
      </p:sp>
      <p:sp>
        <p:nvSpPr>
          <p:cNvPr id="11" name="Shape 7"/>
          <p:cNvSpPr/>
          <p:nvPr>
            <p:custDataLst>
              <p:tags r:id="rId7"/>
            </p:custDataLst>
          </p:nvPr>
        </p:nvSpPr>
        <p:spPr>
          <a:xfrm>
            <a:off x="4663440" y="1920240"/>
            <a:ext cx="4023360" cy="1417320"/>
          </a:xfrm>
          <a:prstGeom prst="roundRect">
            <a:avLst>
              <a:gd name="adj" fmla="val 6452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828032" y="2066544"/>
            <a:ext cx="329184" cy="329184"/>
          </a:xfrm>
          <a:prstGeom prst="rect">
            <a:avLst/>
          </a:prstGeom>
        </p:spPr>
      </p:pic>
      <p:sp>
        <p:nvSpPr>
          <p:cNvPr id="13" name="Text 8"/>
          <p:cNvSpPr/>
          <p:nvPr>
            <p:custDataLst>
              <p:tags r:id="rId10"/>
            </p:custDataLst>
          </p:nvPr>
        </p:nvSpPr>
        <p:spPr>
          <a:xfrm>
            <a:off x="4828032" y="2487168"/>
            <a:ext cx="37490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Fund Safety</a:t>
            </a:r>
            <a:endParaRPr lang="en-US" sz="1300" dirty="0"/>
          </a:p>
        </p:txBody>
      </p:sp>
      <p:sp>
        <p:nvSpPr>
          <p:cNvPr id="14" name="Text 9"/>
          <p:cNvSpPr/>
          <p:nvPr>
            <p:custDataLst>
              <p:tags r:id="rId11"/>
            </p:custDataLst>
          </p:nvPr>
        </p:nvSpPr>
        <p:spPr>
          <a:xfrm>
            <a:off x="4828032" y="2724912"/>
            <a:ext cx="3749040" cy="53035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Client funds held in segregated accounts. Client Fund Protection Policy of up to USD$1 million. *Applicable for specific jurisdiction.</a:t>
            </a:r>
            <a:endParaRPr lang="en-US" sz="1000" dirty="0">
              <a:solidFill>
                <a:srgbClr val="8A9BB8"/>
              </a:solidFill>
            </a:endParaRPr>
          </a:p>
        </p:txBody>
      </p:sp>
      <p:sp>
        <p:nvSpPr>
          <p:cNvPr id="15" name="Shape 10"/>
          <p:cNvSpPr/>
          <p:nvPr>
            <p:custDataLst>
              <p:tags r:id="rId12"/>
            </p:custDataLst>
          </p:nvPr>
        </p:nvSpPr>
        <p:spPr>
          <a:xfrm>
            <a:off x="457200" y="3474720"/>
            <a:ext cx="4023360" cy="1417320"/>
          </a:xfrm>
          <a:prstGeom prst="roundRect">
            <a:avLst>
              <a:gd name="adj" fmla="val 6452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21792" y="3621024"/>
            <a:ext cx="329184" cy="329184"/>
          </a:xfrm>
          <a:prstGeom prst="rect">
            <a:avLst/>
          </a:prstGeom>
        </p:spPr>
      </p:pic>
      <p:sp>
        <p:nvSpPr>
          <p:cNvPr id="17" name="Text 11"/>
          <p:cNvSpPr/>
          <p:nvPr>
            <p:custDataLst>
              <p:tags r:id="rId15"/>
            </p:custDataLst>
          </p:nvPr>
        </p:nvSpPr>
        <p:spPr>
          <a:xfrm>
            <a:off x="621792" y="4041648"/>
            <a:ext cx="37490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Zero Commission</a:t>
            </a:r>
            <a:endParaRPr lang="en-US" sz="1300" dirty="0"/>
          </a:p>
        </p:txBody>
      </p:sp>
      <p:sp>
        <p:nvSpPr>
          <p:cNvPr id="18" name="Text 12"/>
          <p:cNvSpPr/>
          <p:nvPr>
            <p:custDataLst>
              <p:tags r:id="rId16"/>
            </p:custDataLst>
          </p:nvPr>
        </p:nvSpPr>
        <p:spPr>
          <a:xfrm>
            <a:off x="621792" y="4279392"/>
            <a:ext cx="3749040" cy="53035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No platform or transaction fees. Pure spread-based pricing with full cost transparency.</a:t>
            </a:r>
            <a:endParaRPr lang="en-US" sz="1000" dirty="0"/>
          </a:p>
        </p:txBody>
      </p:sp>
      <p:sp>
        <p:nvSpPr>
          <p:cNvPr id="19" name="Shape 13"/>
          <p:cNvSpPr/>
          <p:nvPr>
            <p:custDataLst>
              <p:tags r:id="rId17"/>
            </p:custDataLst>
          </p:nvPr>
        </p:nvSpPr>
        <p:spPr>
          <a:xfrm>
            <a:off x="4663440" y="3474720"/>
            <a:ext cx="4023360" cy="1417320"/>
          </a:xfrm>
          <a:prstGeom prst="roundRect">
            <a:avLst>
              <a:gd name="adj" fmla="val 6452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0" name="Image 4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828032" y="3621024"/>
            <a:ext cx="329184" cy="329184"/>
          </a:xfrm>
          <a:prstGeom prst="rect">
            <a:avLst/>
          </a:prstGeom>
        </p:spPr>
      </p:pic>
      <p:sp>
        <p:nvSpPr>
          <p:cNvPr id="21" name="Text 14"/>
          <p:cNvSpPr/>
          <p:nvPr>
            <p:custDataLst>
              <p:tags r:id="rId20"/>
            </p:custDataLst>
          </p:nvPr>
        </p:nvSpPr>
        <p:spPr>
          <a:xfrm>
            <a:off x="4828032" y="4041648"/>
            <a:ext cx="37490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Award-Winning App</a:t>
            </a:r>
            <a:endParaRPr lang="en-US" sz="1300" dirty="0"/>
          </a:p>
        </p:txBody>
      </p:sp>
      <p:sp>
        <p:nvSpPr>
          <p:cNvPr id="22" name="Text 15"/>
          <p:cNvSpPr/>
          <p:nvPr>
            <p:custDataLst>
              <p:tags r:id="rId21"/>
            </p:custDataLst>
          </p:nvPr>
        </p:nvSpPr>
        <p:spPr>
          <a:xfrm>
            <a:off x="4828032" y="4279392"/>
            <a:ext cx="3749040" cy="53035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Rated 4.4★ App Store · 4.3★ Google Play. TradingView integration, 80+ indicators, Mitrade GPT built in.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8229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WHAT YOUR AUDIENCE CAN TRADE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8229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1000+ instruments. One account.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57200" y="1719072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" y="1810512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5216" y="2103120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Forex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85216" y="2313432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EUR/USD · GBP/USD · AUD/JPY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2596896" y="1719072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12" y="1810512"/>
            <a:ext cx="256032" cy="2560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724912" y="2103120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Commodities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2724912" y="2313432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Gold · Silver · Oil · Gas</a:t>
            </a:r>
            <a:endParaRPr lang="en-US" sz="850" dirty="0"/>
          </a:p>
        </p:txBody>
      </p:sp>
      <p:sp>
        <p:nvSpPr>
          <p:cNvPr id="15" name="Shape 10"/>
          <p:cNvSpPr/>
          <p:nvPr/>
        </p:nvSpPr>
        <p:spPr>
          <a:xfrm>
            <a:off x="4736592" y="1719072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1810512"/>
            <a:ext cx="256032" cy="25603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864608" y="2103120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Indices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4864608" y="2313432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S&amp;P 500 · NASDAQ · ASX 200</a:t>
            </a:r>
            <a:endParaRPr lang="en-US" sz="850" dirty="0"/>
          </a:p>
        </p:txBody>
      </p:sp>
      <p:sp>
        <p:nvSpPr>
          <p:cNvPr id="19" name="Shape 13"/>
          <p:cNvSpPr/>
          <p:nvPr/>
        </p:nvSpPr>
        <p:spPr>
          <a:xfrm>
            <a:off x="6876288" y="1719072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304" y="1810512"/>
            <a:ext cx="256032" cy="25603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004304" y="2103120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Stocks (CFD)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7004304" y="2313432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Apple · Tesla · BHP · HSBC</a:t>
            </a:r>
            <a:endParaRPr lang="en-US" sz="850" dirty="0"/>
          </a:p>
        </p:txBody>
      </p:sp>
      <p:sp>
        <p:nvSpPr>
          <p:cNvPr id="23" name="Shape 16"/>
          <p:cNvSpPr/>
          <p:nvPr/>
        </p:nvSpPr>
        <p:spPr>
          <a:xfrm>
            <a:off x="457200" y="2761488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216" y="2852928"/>
            <a:ext cx="256032" cy="25603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85216" y="3145536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Crypto</a:t>
            </a:r>
            <a:endParaRPr lang="en-US" sz="1200" dirty="0"/>
          </a:p>
        </p:txBody>
      </p:sp>
      <p:sp>
        <p:nvSpPr>
          <p:cNvPr id="26" name="Text 18"/>
          <p:cNvSpPr/>
          <p:nvPr/>
        </p:nvSpPr>
        <p:spPr>
          <a:xfrm>
            <a:off x="585216" y="3355848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BTC · ETH · SOL and more</a:t>
            </a:r>
            <a:endParaRPr lang="en-US" sz="850" dirty="0"/>
          </a:p>
        </p:txBody>
      </p:sp>
      <p:sp>
        <p:nvSpPr>
          <p:cNvPr id="27" name="Shape 19"/>
          <p:cNvSpPr/>
          <p:nvPr/>
        </p:nvSpPr>
        <p:spPr>
          <a:xfrm>
            <a:off x="2596896" y="2761488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4912" y="2852928"/>
            <a:ext cx="256032" cy="256032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2724912" y="3145536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ETFs</a:t>
            </a:r>
            <a:endParaRPr lang="en-US" sz="1200" dirty="0"/>
          </a:p>
        </p:txBody>
      </p:sp>
      <p:sp>
        <p:nvSpPr>
          <p:cNvPr id="30" name="Text 21"/>
          <p:cNvSpPr/>
          <p:nvPr/>
        </p:nvSpPr>
        <p:spPr>
          <a:xfrm>
            <a:off x="2724912" y="3355848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SPY · QQQ · GLD</a:t>
            </a:r>
            <a:endParaRPr lang="en-US" sz="850" dirty="0"/>
          </a:p>
        </p:txBody>
      </p:sp>
      <p:sp>
        <p:nvSpPr>
          <p:cNvPr id="31" name="Shape 22"/>
          <p:cNvSpPr/>
          <p:nvPr/>
        </p:nvSpPr>
        <p:spPr>
          <a:xfrm>
            <a:off x="4736592" y="2761488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4608" y="2852928"/>
            <a:ext cx="256032" cy="256032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4864608" y="3145536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Bonds</a:t>
            </a:r>
            <a:endParaRPr lang="en-US" sz="1200" dirty="0"/>
          </a:p>
        </p:txBody>
      </p:sp>
      <p:sp>
        <p:nvSpPr>
          <p:cNvPr id="34" name="Text 24"/>
          <p:cNvSpPr/>
          <p:nvPr/>
        </p:nvSpPr>
        <p:spPr>
          <a:xfrm>
            <a:off x="4864608" y="3355848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US10Y · DE10Y</a:t>
            </a:r>
            <a:endParaRPr lang="en-US" sz="850" dirty="0"/>
          </a:p>
        </p:txBody>
      </p:sp>
      <p:sp>
        <p:nvSpPr>
          <p:cNvPr id="35" name="Shape 25"/>
          <p:cNvSpPr/>
          <p:nvPr/>
        </p:nvSpPr>
        <p:spPr>
          <a:xfrm>
            <a:off x="6876288" y="2761488"/>
            <a:ext cx="2011680" cy="914400"/>
          </a:xfrm>
          <a:prstGeom prst="roundRect">
            <a:avLst>
              <a:gd name="adj" fmla="val 10000"/>
            </a:avLst>
          </a:prstGeom>
          <a:solidFill>
            <a:srgbClr val="0A2060">
              <a:alpha val="90000"/>
            </a:srgbClr>
          </a:solidFill>
          <a:ln w="12700">
            <a:solidFill>
              <a:srgbClr val="0057FF">
                <a:alpha val="70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4304" y="2852928"/>
            <a:ext cx="256032" cy="256032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7004304" y="3145536"/>
            <a:ext cx="18288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All via CFD</a:t>
            </a:r>
            <a:endParaRPr lang="en-US" sz="1200" dirty="0"/>
          </a:p>
        </p:txBody>
      </p:sp>
      <p:sp>
        <p:nvSpPr>
          <p:cNvPr id="38" name="Text 27"/>
          <p:cNvSpPr/>
          <p:nvPr/>
        </p:nvSpPr>
        <p:spPr>
          <a:xfrm>
            <a:off x="7004304" y="3355848"/>
            <a:ext cx="1828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A9BB8"/>
                </a:solidFill>
              </a:rPr>
              <a:t>Long &amp; short · Flexible leverage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41148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RECOGNITION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41148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56 international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awards &amp; counting.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457200" y="1874520"/>
            <a:ext cx="411480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011680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42416" y="1956816"/>
            <a:ext cx="3383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Most Reliable Broker Europe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1042416" y="2231136"/>
            <a:ext cx="338328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2025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57200" y="2743200"/>
            <a:ext cx="411480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880360"/>
            <a:ext cx="347472" cy="34747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42416" y="2825496"/>
            <a:ext cx="3383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Best Digital CX Broker Global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1042416" y="3099816"/>
            <a:ext cx="338328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2025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457200" y="3611880"/>
            <a:ext cx="411480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3749040"/>
            <a:ext cx="347472" cy="3474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42416" y="3694176"/>
            <a:ext cx="33832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Best Forex Broker Australia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1042416" y="3968496"/>
            <a:ext cx="338328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8"/>
                </a:solidFill>
              </a:rPr>
              <a:t>2025</a:t>
            </a:r>
            <a:endParaRPr lang="en-US" sz="1000" dirty="0"/>
          </a:p>
        </p:txBody>
      </p:sp>
      <p:sp>
        <p:nvSpPr>
          <p:cNvPr id="19" name="Shape 13"/>
          <p:cNvSpPr/>
          <p:nvPr/>
        </p:nvSpPr>
        <p:spPr>
          <a:xfrm>
            <a:off x="457200" y="4526280"/>
            <a:ext cx="960120" cy="292608"/>
          </a:xfrm>
          <a:prstGeom prst="roundRect">
            <a:avLst>
              <a:gd name="adj" fmla="val 18750"/>
            </a:avLst>
          </a:prstGeom>
          <a:solidFill>
            <a:srgbClr val="0D1E3D"/>
          </a:solidFill>
          <a:ln w="635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457200" y="4526280"/>
            <a:ext cx="9601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A9BB8"/>
                </a:solidFill>
              </a:rPr>
              <a:t>AP News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1499616" y="4526280"/>
            <a:ext cx="960120" cy="292608"/>
          </a:xfrm>
          <a:prstGeom prst="roundRect">
            <a:avLst>
              <a:gd name="adj" fmla="val 18750"/>
            </a:avLst>
          </a:prstGeom>
          <a:solidFill>
            <a:srgbClr val="0D1E3D"/>
          </a:solidFill>
          <a:ln w="635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1499616" y="4526280"/>
            <a:ext cx="9601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A9BB8"/>
                </a:solidFill>
              </a:rPr>
              <a:t>Bloomberg</a:t>
            </a:r>
            <a:endParaRPr lang="en-US" sz="800" dirty="0"/>
          </a:p>
        </p:txBody>
      </p:sp>
      <p:sp>
        <p:nvSpPr>
          <p:cNvPr id="23" name="Shape 17"/>
          <p:cNvSpPr/>
          <p:nvPr/>
        </p:nvSpPr>
        <p:spPr>
          <a:xfrm>
            <a:off x="2542032" y="4526280"/>
            <a:ext cx="960120" cy="292608"/>
          </a:xfrm>
          <a:prstGeom prst="roundRect">
            <a:avLst>
              <a:gd name="adj" fmla="val 18750"/>
            </a:avLst>
          </a:prstGeom>
          <a:solidFill>
            <a:srgbClr val="0D1E3D"/>
          </a:solidFill>
          <a:ln w="635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2542032" y="4526280"/>
            <a:ext cx="9601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A9BB8"/>
                </a:solidFill>
              </a:rPr>
              <a:t>MarketWatch</a:t>
            </a:r>
            <a:endParaRPr lang="en-US" sz="800" dirty="0"/>
          </a:p>
        </p:txBody>
      </p:sp>
      <p:sp>
        <p:nvSpPr>
          <p:cNvPr id="25" name="Shape 19"/>
          <p:cNvSpPr/>
          <p:nvPr/>
        </p:nvSpPr>
        <p:spPr>
          <a:xfrm>
            <a:off x="3584448" y="4526280"/>
            <a:ext cx="960120" cy="292608"/>
          </a:xfrm>
          <a:prstGeom prst="roundRect">
            <a:avLst>
              <a:gd name="adj" fmla="val 18750"/>
            </a:avLst>
          </a:prstGeom>
          <a:solidFill>
            <a:srgbClr val="0D1E3D"/>
          </a:solidFill>
          <a:ln w="635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3584448" y="4526280"/>
            <a:ext cx="9601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A9BB8"/>
                </a:solidFill>
              </a:rPr>
              <a:t>FOX40</a:t>
            </a:r>
            <a:endParaRPr lang="en-US" sz="800" dirty="0"/>
          </a:p>
        </p:txBody>
      </p:sp>
      <p:sp>
        <p:nvSpPr>
          <p:cNvPr id="27" name="Text 21"/>
          <p:cNvSpPr/>
          <p:nvPr/>
        </p:nvSpPr>
        <p:spPr>
          <a:xfrm>
            <a:off x="5029200" y="594360"/>
            <a:ext cx="3657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PLATFORM RATINGS</a:t>
            </a:r>
            <a:endParaRPr lang="en-US" sz="900" dirty="0"/>
          </a:p>
        </p:txBody>
      </p:sp>
      <p:sp>
        <p:nvSpPr>
          <p:cNvPr id="28" name="Text 22"/>
          <p:cNvSpPr/>
          <p:nvPr/>
        </p:nvSpPr>
        <p:spPr>
          <a:xfrm>
            <a:off x="5029200" y="804672"/>
            <a:ext cx="36576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Trusted by users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across every platform.</a:t>
            </a:r>
            <a:endParaRPr lang="en-US" sz="2400" dirty="0"/>
          </a:p>
        </p:txBody>
      </p:sp>
      <p:sp>
        <p:nvSpPr>
          <p:cNvPr id="29" name="Shape 23"/>
          <p:cNvSpPr/>
          <p:nvPr/>
        </p:nvSpPr>
        <p:spPr>
          <a:xfrm>
            <a:off x="5029200" y="1874520"/>
            <a:ext cx="374904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0" name="Text 24"/>
          <p:cNvSpPr/>
          <p:nvPr/>
        </p:nvSpPr>
        <p:spPr>
          <a:xfrm>
            <a:off x="5193792" y="1956816"/>
            <a:ext cx="228600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9BB8"/>
                </a:solidFill>
              </a:rPr>
              <a:t>Trustpilot</a:t>
            </a:r>
            <a:endParaRPr lang="en-US" sz="1200" dirty="0"/>
          </a:p>
        </p:txBody>
      </p:sp>
      <p:sp>
        <p:nvSpPr>
          <p:cNvPr id="31" name="Text 25"/>
          <p:cNvSpPr/>
          <p:nvPr/>
        </p:nvSpPr>
        <p:spPr>
          <a:xfrm>
            <a:off x="5193792" y="2194560"/>
            <a:ext cx="22860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D700"/>
                </a:solidFill>
              </a:rPr>
              <a:t>★★★★★</a:t>
            </a:r>
            <a:endParaRPr lang="en-US" sz="1100" dirty="0"/>
          </a:p>
        </p:txBody>
      </p:sp>
      <p:sp>
        <p:nvSpPr>
          <p:cNvPr id="32" name="Text 26"/>
          <p:cNvSpPr/>
          <p:nvPr/>
        </p:nvSpPr>
        <p:spPr>
          <a:xfrm>
            <a:off x="7722870" y="1993265"/>
            <a:ext cx="918210" cy="43878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FFFFFF"/>
                </a:solidFill>
              </a:rPr>
              <a:t>4.7</a:t>
            </a:r>
            <a:endParaRPr lang="en-US" sz="2800" dirty="0"/>
          </a:p>
        </p:txBody>
      </p:sp>
      <p:sp>
        <p:nvSpPr>
          <p:cNvPr id="33" name="Shape 27"/>
          <p:cNvSpPr/>
          <p:nvPr/>
        </p:nvSpPr>
        <p:spPr>
          <a:xfrm>
            <a:off x="5029200" y="2770632"/>
            <a:ext cx="374904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4" name="Text 28"/>
          <p:cNvSpPr/>
          <p:nvPr/>
        </p:nvSpPr>
        <p:spPr>
          <a:xfrm>
            <a:off x="5193792" y="2852928"/>
            <a:ext cx="228600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9BB8"/>
                </a:solidFill>
              </a:rPr>
              <a:t>App Store</a:t>
            </a:r>
            <a:endParaRPr lang="en-US" sz="1200" dirty="0"/>
          </a:p>
        </p:txBody>
      </p:sp>
      <p:sp>
        <p:nvSpPr>
          <p:cNvPr id="35" name="Text 29"/>
          <p:cNvSpPr/>
          <p:nvPr/>
        </p:nvSpPr>
        <p:spPr>
          <a:xfrm>
            <a:off x="5193792" y="3090672"/>
            <a:ext cx="22860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D700"/>
                </a:solidFill>
              </a:rPr>
              <a:t>★★★★½</a:t>
            </a:r>
            <a:endParaRPr lang="en-US" sz="1100" dirty="0"/>
          </a:p>
        </p:txBody>
      </p:sp>
      <p:sp>
        <p:nvSpPr>
          <p:cNvPr id="36" name="Text 30"/>
          <p:cNvSpPr/>
          <p:nvPr/>
        </p:nvSpPr>
        <p:spPr>
          <a:xfrm>
            <a:off x="7499985" y="2889250"/>
            <a:ext cx="1141095" cy="43878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FFFFFF"/>
                </a:solidFill>
              </a:rPr>
              <a:t>4.4</a:t>
            </a:r>
            <a:endParaRPr lang="en-US" sz="2800" dirty="0"/>
          </a:p>
        </p:txBody>
      </p:sp>
      <p:sp>
        <p:nvSpPr>
          <p:cNvPr id="37" name="Shape 31"/>
          <p:cNvSpPr/>
          <p:nvPr/>
        </p:nvSpPr>
        <p:spPr>
          <a:xfrm>
            <a:off x="5029200" y="3666744"/>
            <a:ext cx="3749040" cy="749808"/>
          </a:xfrm>
          <a:prstGeom prst="roundRect">
            <a:avLst>
              <a:gd name="adj" fmla="val 12195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8" name="Text 32"/>
          <p:cNvSpPr/>
          <p:nvPr/>
        </p:nvSpPr>
        <p:spPr>
          <a:xfrm>
            <a:off x="5193792" y="3749040"/>
            <a:ext cx="228600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A9BB8"/>
                </a:solidFill>
              </a:rPr>
              <a:t>Google Play</a:t>
            </a:r>
            <a:endParaRPr lang="en-US" sz="1200" dirty="0"/>
          </a:p>
        </p:txBody>
      </p:sp>
      <p:sp>
        <p:nvSpPr>
          <p:cNvPr id="39" name="Text 33"/>
          <p:cNvSpPr/>
          <p:nvPr/>
        </p:nvSpPr>
        <p:spPr>
          <a:xfrm>
            <a:off x="5193792" y="3986784"/>
            <a:ext cx="228600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D700"/>
                </a:solidFill>
              </a:rPr>
              <a:t>★★★★</a:t>
            </a:r>
            <a:endParaRPr lang="en-US" sz="1100" dirty="0"/>
          </a:p>
        </p:txBody>
      </p:sp>
      <p:sp>
        <p:nvSpPr>
          <p:cNvPr id="40" name="Text 34"/>
          <p:cNvSpPr/>
          <p:nvPr/>
        </p:nvSpPr>
        <p:spPr>
          <a:xfrm>
            <a:off x="7722870" y="3785870"/>
            <a:ext cx="918210" cy="43878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b="1" dirty="0">
                <a:solidFill>
                  <a:srgbClr val="FFFFFF"/>
                </a:solidFill>
              </a:rPr>
              <a:t>4.3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8229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FOR PARTNERS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we offer creators.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57200" y="1600200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91840">
              <a:alpha val="95000"/>
            </a:srgbClr>
          </a:solidFill>
          <a:ln w="12700">
            <a:solidFill>
              <a:srgbClr val="0057FF">
                <a:alpha val="60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21792" y="1709928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01</a:t>
            </a:r>
            <a:endParaRPr lang="en-US" sz="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472" y="1691640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21792" y="1929384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Competitive Flat Fee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21792" y="2203704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Upfront professional fee negotiated by platform, reach, and content type. Paid on signing.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3246120" y="1600200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3410712" y="1709928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02</a:t>
            </a:r>
            <a:endParaRPr lang="en-US" sz="9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392" y="1691640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10712" y="1929384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Performance Bonus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3410712" y="2203704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Additional rewards tied to qualified deposits and new trader sign-ups from your content.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6035040" y="1600200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8" name="Text 13"/>
          <p:cNvSpPr/>
          <p:nvPr/>
        </p:nvSpPr>
        <p:spPr>
          <a:xfrm>
            <a:off x="6199632" y="1709928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03</a:t>
            </a:r>
            <a:endParaRPr lang="en-US" sz="9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1312" y="1691640"/>
            <a:ext cx="292608" cy="29260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199632" y="1929384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Affiliate Revenue Share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199632" y="2203704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Ongoing commission via Mitrade Affiliates portal. Your unique link tracks every conversion.</a:t>
            </a:r>
            <a:endParaRPr lang="en-US" sz="950" dirty="0"/>
          </a:p>
        </p:txBody>
      </p:sp>
      <p:sp>
        <p:nvSpPr>
          <p:cNvPr id="22" name="Shape 16"/>
          <p:cNvSpPr/>
          <p:nvPr/>
        </p:nvSpPr>
        <p:spPr>
          <a:xfrm>
            <a:off x="457200" y="2990088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3" name="Text 17"/>
          <p:cNvSpPr/>
          <p:nvPr/>
        </p:nvSpPr>
        <p:spPr>
          <a:xfrm>
            <a:off x="621792" y="3099816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04</a:t>
            </a:r>
            <a:endParaRPr lang="en-US" sz="9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472" y="3081528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21792" y="3319272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Ready-Made Assets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621792" y="3593592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Scripts, brand materials, compliance-approved messaging, and a dedicated KOL manager.</a:t>
            </a:r>
            <a:endParaRPr lang="en-US" sz="950" dirty="0"/>
          </a:p>
        </p:txBody>
      </p:sp>
      <p:sp>
        <p:nvSpPr>
          <p:cNvPr id="27" name="Shape 20"/>
          <p:cNvSpPr/>
          <p:nvPr/>
        </p:nvSpPr>
        <p:spPr>
          <a:xfrm>
            <a:off x="3246120" y="2990088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8" name="Text 21"/>
          <p:cNvSpPr/>
          <p:nvPr/>
        </p:nvSpPr>
        <p:spPr>
          <a:xfrm>
            <a:off x="3410712" y="3099816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05</a:t>
            </a:r>
            <a:endParaRPr lang="en-US" sz="900" dirty="0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392" y="3081528"/>
            <a:ext cx="292608" cy="29260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3410712" y="3319272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Data Partners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3410712" y="3593592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Investing.com, FXStreet, TradingView built in — great education hooks for your audience.</a:t>
            </a:r>
            <a:endParaRPr lang="en-US" sz="950" dirty="0"/>
          </a:p>
        </p:txBody>
      </p:sp>
      <p:sp>
        <p:nvSpPr>
          <p:cNvPr id="32" name="Shape 24"/>
          <p:cNvSpPr/>
          <p:nvPr/>
        </p:nvSpPr>
        <p:spPr>
          <a:xfrm>
            <a:off x="6035040" y="2990088"/>
            <a:ext cx="2651760" cy="1261872"/>
          </a:xfrm>
          <a:prstGeom prst="roundRect">
            <a:avLst>
              <a:gd name="adj" fmla="val 7246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3" name="Text 25"/>
          <p:cNvSpPr/>
          <p:nvPr/>
        </p:nvSpPr>
        <p:spPr>
          <a:xfrm>
            <a:off x="6199632" y="3099816"/>
            <a:ext cx="137160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AADFF"/>
                </a:solidFill>
              </a:rPr>
              <a:t>06</a:t>
            </a:r>
            <a:endParaRPr lang="en-US" sz="9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1312" y="3081528"/>
            <a:ext cx="292608" cy="29260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6199632" y="3319272"/>
            <a:ext cx="237744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$50K Demo Account CTA</a:t>
            </a:r>
            <a:endParaRPr lang="en-US" sz="1300" dirty="0"/>
          </a:p>
        </p:txBody>
      </p:sp>
      <p:sp>
        <p:nvSpPr>
          <p:cNvPr id="36" name="Text 27"/>
          <p:cNvSpPr/>
          <p:nvPr/>
        </p:nvSpPr>
        <p:spPr>
          <a:xfrm>
            <a:off x="6199632" y="3593592"/>
            <a:ext cx="237744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Drive sign-ups with a virtual demo — zero risk for your audience, high conversion.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8229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CONTENT GUIDELINES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great content looks like.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749808" y="1572768"/>
            <a:ext cx="37490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4ADE80"/>
                </a:solidFill>
              </a:rPr>
              <a:t>DO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591056"/>
            <a:ext cx="237744" cy="237744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" y="1920240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0" name="Shape 6"/>
          <p:cNvSpPr/>
          <p:nvPr/>
        </p:nvSpPr>
        <p:spPr>
          <a:xfrm>
            <a:off x="512064" y="196596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4ADE80">
              <a:alpha val="15000"/>
            </a:srgbClr>
          </a:solidFill>
          <a:ln w="6350">
            <a:solidFill>
              <a:srgbClr val="4ADE80">
                <a:alpha val="6000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1993392"/>
            <a:ext cx="201168" cy="20116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41248" y="1965960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Focus on technical education — how to read an RSI, set a stop loss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57200" y="2487168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512064" y="2532888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4ADE80">
              <a:alpha val="15000"/>
            </a:srgbClr>
          </a:solidFill>
          <a:ln w="6350">
            <a:solidFill>
              <a:srgbClr val="4ADE80">
                <a:alpha val="6000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2560320"/>
            <a:ext cx="201168" cy="2011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41248" y="2532888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Use a $50K demo account to show mechanics, not personal P&amp;L</a:t>
            </a:r>
            <a:endParaRPr lang="en-US" sz="950" dirty="0"/>
          </a:p>
        </p:txBody>
      </p:sp>
      <p:sp>
        <p:nvSpPr>
          <p:cNvPr id="17" name="Shape 11"/>
          <p:cNvSpPr/>
          <p:nvPr/>
        </p:nvSpPr>
        <p:spPr>
          <a:xfrm>
            <a:off x="457200" y="3054096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512064" y="3099816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4ADE80">
              <a:alpha val="15000"/>
            </a:srgbClr>
          </a:solidFill>
          <a:ln w="6350">
            <a:solidFill>
              <a:srgbClr val="4ADE80">
                <a:alpha val="60000"/>
              </a:srgbClr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3127248"/>
            <a:ext cx="201168" cy="20116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41248" y="3099816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Frame views as 'possible outcomes' using words like 'could' or 'may'</a:t>
            </a:r>
            <a:endParaRPr lang="en-US" sz="950" dirty="0"/>
          </a:p>
        </p:txBody>
      </p:sp>
      <p:sp>
        <p:nvSpPr>
          <p:cNvPr id="21" name="Shape 14"/>
          <p:cNvSpPr/>
          <p:nvPr/>
        </p:nvSpPr>
        <p:spPr>
          <a:xfrm>
            <a:off x="457200" y="3621024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2" name="Shape 15"/>
          <p:cNvSpPr/>
          <p:nvPr/>
        </p:nvSpPr>
        <p:spPr>
          <a:xfrm>
            <a:off x="512064" y="3666744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4ADE80">
              <a:alpha val="15000"/>
            </a:srgbClr>
          </a:solidFill>
          <a:ln w="6350">
            <a:solidFill>
              <a:srgbClr val="4ADE80">
                <a:alpha val="60000"/>
              </a:srgbClr>
            </a:solidFill>
            <a:prstDash val="solid"/>
          </a:ln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3694176"/>
            <a:ext cx="201168" cy="20116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841248" y="3666744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Display #Ad or #Sponsored at the very start of captions</a:t>
            </a:r>
            <a:endParaRPr lang="en-US" sz="950" dirty="0"/>
          </a:p>
        </p:txBody>
      </p:sp>
      <p:sp>
        <p:nvSpPr>
          <p:cNvPr id="25" name="Shape 17"/>
          <p:cNvSpPr/>
          <p:nvPr/>
        </p:nvSpPr>
        <p:spPr>
          <a:xfrm>
            <a:off x="457200" y="4187952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512064" y="4233672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4ADE80">
              <a:alpha val="15000"/>
            </a:srgbClr>
          </a:solidFill>
          <a:ln w="6350">
            <a:solidFill>
              <a:srgbClr val="4ADE80">
                <a:alpha val="60000"/>
              </a:srgbClr>
            </a:solidFill>
            <a:prstDash val="solid"/>
          </a:ln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" y="4261104"/>
            <a:ext cx="201168" cy="201168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841248" y="4233672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Include the approved risk warning clearly and prominently</a:t>
            </a:r>
            <a:endParaRPr lang="en-US" sz="950" dirty="0"/>
          </a:p>
        </p:txBody>
      </p:sp>
      <p:sp>
        <p:nvSpPr>
          <p:cNvPr id="29" name="Text 20"/>
          <p:cNvSpPr/>
          <p:nvPr/>
        </p:nvSpPr>
        <p:spPr>
          <a:xfrm>
            <a:off x="4956048" y="1572768"/>
            <a:ext cx="37490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F87171"/>
                </a:solidFill>
              </a:rPr>
              <a:t>DON'T</a:t>
            </a:r>
            <a:endParaRPr lang="en-US" sz="1200" dirty="0"/>
          </a:p>
        </p:txBody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728" y="1591056"/>
            <a:ext cx="237744" cy="237744"/>
          </a:xfrm>
          <a:prstGeom prst="rect">
            <a:avLst/>
          </a:prstGeom>
        </p:spPr>
      </p:pic>
      <p:sp>
        <p:nvSpPr>
          <p:cNvPr id="31" name="Shape 21"/>
          <p:cNvSpPr/>
          <p:nvPr/>
        </p:nvSpPr>
        <p:spPr>
          <a:xfrm>
            <a:off x="4663440" y="1920240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2" name="Shape 22"/>
          <p:cNvSpPr/>
          <p:nvPr/>
        </p:nvSpPr>
        <p:spPr>
          <a:xfrm>
            <a:off x="4718304" y="196596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F87171">
              <a:alpha val="15000"/>
            </a:srgbClr>
          </a:solidFill>
          <a:ln w="6350">
            <a:solidFill>
              <a:srgbClr val="F87171">
                <a:alpha val="60000"/>
              </a:srgbClr>
            </a:solidFill>
            <a:prstDash val="solid"/>
          </a:ln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1993392"/>
            <a:ext cx="201168" cy="20116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5047488" y="1965960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Show personal profits, green P&amp;L screens, or imply guaranteed returns</a:t>
            </a:r>
            <a:endParaRPr lang="en-US" sz="950" dirty="0"/>
          </a:p>
        </p:txBody>
      </p:sp>
      <p:sp>
        <p:nvSpPr>
          <p:cNvPr id="35" name="Shape 24"/>
          <p:cNvSpPr/>
          <p:nvPr/>
        </p:nvSpPr>
        <p:spPr>
          <a:xfrm>
            <a:off x="4663440" y="2487168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36" name="Shape 25"/>
          <p:cNvSpPr/>
          <p:nvPr/>
        </p:nvSpPr>
        <p:spPr>
          <a:xfrm>
            <a:off x="4718304" y="2532888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F87171">
              <a:alpha val="15000"/>
            </a:srgbClr>
          </a:solidFill>
          <a:ln w="6350">
            <a:solidFill>
              <a:srgbClr val="F87171">
                <a:alpha val="60000"/>
              </a:srgbClr>
            </a:solidFill>
            <a:prstDash val="solid"/>
          </a:ln>
        </p:spPr>
      </p:sp>
      <p:pic>
        <p:nvPicPr>
          <p:cNvPr id="37" name="Image 9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2560320"/>
            <a:ext cx="201168" cy="201168"/>
          </a:xfrm>
          <a:prstGeom prst="rect">
            <a:avLst/>
          </a:prstGeom>
        </p:spPr>
      </p:pic>
      <p:sp>
        <p:nvSpPr>
          <p:cNvPr id="38" name="Text 26"/>
          <p:cNvSpPr/>
          <p:nvPr/>
        </p:nvSpPr>
        <p:spPr>
          <a:xfrm>
            <a:off x="5047488" y="2532888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Use luxury imagery — Ferraris, jets, or 'quit your job' messaging</a:t>
            </a:r>
            <a:endParaRPr lang="en-US" sz="950" dirty="0"/>
          </a:p>
        </p:txBody>
      </p:sp>
      <p:sp>
        <p:nvSpPr>
          <p:cNvPr id="39" name="Shape 27"/>
          <p:cNvSpPr/>
          <p:nvPr/>
        </p:nvSpPr>
        <p:spPr>
          <a:xfrm>
            <a:off x="4663440" y="3054096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40" name="Shape 28"/>
          <p:cNvSpPr/>
          <p:nvPr/>
        </p:nvSpPr>
        <p:spPr>
          <a:xfrm>
            <a:off x="4718304" y="3099816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F87171">
              <a:alpha val="15000"/>
            </a:srgbClr>
          </a:solidFill>
          <a:ln w="6350">
            <a:solidFill>
              <a:srgbClr val="F87171">
                <a:alpha val="60000"/>
              </a:srgbClr>
            </a:solidFill>
            <a:prstDash val="solid"/>
          </a:ln>
        </p:spPr>
      </p:sp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3127248"/>
            <a:ext cx="201168" cy="201168"/>
          </a:xfrm>
          <a:prstGeom prst="rect">
            <a:avLst/>
          </a:prstGeom>
        </p:spPr>
      </p:pic>
      <p:sp>
        <p:nvSpPr>
          <p:cNvPr id="42" name="Text 29"/>
          <p:cNvSpPr/>
          <p:nvPr/>
        </p:nvSpPr>
        <p:spPr>
          <a:xfrm>
            <a:off x="5047488" y="3099816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Make market predictions as a 'sure thing' or link analysis to personal trades</a:t>
            </a:r>
            <a:endParaRPr lang="en-US" sz="950" dirty="0"/>
          </a:p>
        </p:txBody>
      </p:sp>
      <p:sp>
        <p:nvSpPr>
          <p:cNvPr id="43" name="Shape 30"/>
          <p:cNvSpPr/>
          <p:nvPr/>
        </p:nvSpPr>
        <p:spPr>
          <a:xfrm>
            <a:off x="4663440" y="3621024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44" name="Shape 31"/>
          <p:cNvSpPr/>
          <p:nvPr/>
        </p:nvSpPr>
        <p:spPr>
          <a:xfrm>
            <a:off x="4718304" y="3666744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F87171">
              <a:alpha val="15000"/>
            </a:srgbClr>
          </a:solidFill>
          <a:ln w="6350">
            <a:solidFill>
              <a:srgbClr val="F87171">
                <a:alpha val="60000"/>
              </a:srgbClr>
            </a:solidFill>
            <a:prstDash val="solid"/>
          </a:ln>
        </p:spPr>
      </p:sp>
      <p:pic>
        <p:nvPicPr>
          <p:cNvPr id="45" name="Image 1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3694176"/>
            <a:ext cx="201168" cy="201168"/>
          </a:xfrm>
          <a:prstGeom prst="rect">
            <a:avLst/>
          </a:prstGeom>
        </p:spPr>
      </p:pic>
      <p:sp>
        <p:nvSpPr>
          <p:cNvPr id="46" name="Text 32"/>
          <p:cNvSpPr/>
          <p:nvPr/>
        </p:nvSpPr>
        <p:spPr>
          <a:xfrm>
            <a:off x="5047488" y="3666744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Use terms like 'risk-free', 'safe', 'passive income', or 'easy profit'</a:t>
            </a:r>
            <a:endParaRPr lang="en-US" sz="950" dirty="0"/>
          </a:p>
        </p:txBody>
      </p:sp>
      <p:sp>
        <p:nvSpPr>
          <p:cNvPr id="47" name="Shape 33"/>
          <p:cNvSpPr/>
          <p:nvPr/>
        </p:nvSpPr>
        <p:spPr>
          <a:xfrm>
            <a:off x="4663440" y="4187952"/>
            <a:ext cx="4023360" cy="475488"/>
          </a:xfrm>
          <a:prstGeom prst="roundRect">
            <a:avLst>
              <a:gd name="adj" fmla="val 19231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48" name="Shape 34"/>
          <p:cNvSpPr/>
          <p:nvPr/>
        </p:nvSpPr>
        <p:spPr>
          <a:xfrm>
            <a:off x="4718304" y="4233672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F87171">
              <a:alpha val="15000"/>
            </a:srgbClr>
          </a:solidFill>
          <a:ln w="6350">
            <a:solidFill>
              <a:srgbClr val="F87171">
                <a:alpha val="60000"/>
              </a:srgbClr>
            </a:solidFill>
            <a:prstDash val="solid"/>
          </a:ln>
        </p:spPr>
      </p:sp>
      <p:pic>
        <p:nvPicPr>
          <p:cNvPr id="49" name="Image 1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4261104"/>
            <a:ext cx="201168" cy="201168"/>
          </a:xfrm>
          <a:prstGeom prst="rect">
            <a:avLst/>
          </a:prstGeom>
        </p:spPr>
      </p:pic>
      <p:sp>
        <p:nvSpPr>
          <p:cNvPr id="50" name="Text 35"/>
          <p:cNvSpPr/>
          <p:nvPr/>
        </p:nvSpPr>
        <p:spPr>
          <a:xfrm>
            <a:off x="5047488" y="4233672"/>
            <a:ext cx="3511296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BB8"/>
                </a:solidFill>
              </a:rPr>
              <a:t>Hide disclaimers in 'See More' or present legal protections as bonuses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594360"/>
            <a:ext cx="82296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PARTNERSHIP PROCESS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8229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From first chat to first post.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685800" y="2176272"/>
            <a:ext cx="7772400" cy="0"/>
          </a:xfrm>
          <a:prstGeom prst="line">
            <a:avLst/>
          </a:prstGeom>
          <a:noFill/>
          <a:ln w="10160">
            <a:solidFill>
              <a:srgbClr val="0057FF">
                <a:alpha val="30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88997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88997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1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Intro Call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57200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Share your stats and audience demographics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1964654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964654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632857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Proposal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632857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Tailored collaboration structure and fee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3140311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FF671F">
                <a:alpha val="7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140311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671F"/>
                </a:solidFill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2808514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Affiliate Register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2808514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Sign up at mitradeaffiliates.com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4315968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15968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4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3984171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Contract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3984171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Sign IO, confirm deliverables &amp; payment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5491625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491625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5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159829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Brief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5159829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Scripts, brand assets, compliance guide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6667282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667282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6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6335486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Review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6335486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Submit draft for brand approval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7842939" y="1920240"/>
            <a:ext cx="512064" cy="512064"/>
          </a:xfrm>
          <a:prstGeom prst="ellipse">
            <a:avLst/>
          </a:prstGeom>
          <a:solidFill>
            <a:srgbClr val="0A1535"/>
          </a:solidFill>
          <a:ln w="19050">
            <a:solidFill>
              <a:srgbClr val="0057FF">
                <a:alpha val="7000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842939" y="192024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AADFF"/>
                </a:solidFill>
              </a:rPr>
              <a:t>7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7511143" y="2542032"/>
            <a:ext cx="1175657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Go Live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7511143" y="2834640"/>
            <a:ext cx="1175657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Publish, track, unlock bonus payouts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E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-1371600"/>
            <a:ext cx="5486400" cy="5486400"/>
          </a:xfrm>
          <a:prstGeom prst="ellipse">
            <a:avLst/>
          </a:prstGeom>
          <a:solidFill>
            <a:srgbClr val="0057FF">
              <a:alpha val="12000"/>
            </a:srgbClr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743200"/>
            <a:ext cx="4572000" cy="4572000"/>
          </a:xfrm>
          <a:prstGeom prst="ellipse">
            <a:avLst/>
          </a:prstGeom>
          <a:solidFill>
            <a:srgbClr val="FF671F">
              <a:alpha val="10000"/>
            </a:srgbClr>
          </a:solidFill>
          <a:ln w="12700">
            <a:solidFill>
              <a:srgbClr val="060E24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64592"/>
            <a:ext cx="205740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594360"/>
            <a:ext cx="7315200" cy="2011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671F"/>
                </a:solidFill>
              </a:rPr>
              <a:t>LET'S WORK TOGETHER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914400" y="822960"/>
            <a:ext cx="73152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Ready to grow</a:t>
            </a:r>
            <a:endParaRPr lang="en-US" sz="3800" dirty="0"/>
          </a:p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with Mitrade?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457200" y="2240280"/>
            <a:ext cx="4023360" cy="548640"/>
          </a:xfrm>
          <a:prstGeom prst="roundRect">
            <a:avLst>
              <a:gd name="adj" fmla="val 16667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" y="2340864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2313432"/>
            <a:ext cx="329184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8A9BB8"/>
                </a:solidFill>
              </a:rPr>
              <a:t>KOL MANAGER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005840" y="2496312"/>
            <a:ext cx="329184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Shiki Hu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457200" y="2898648"/>
            <a:ext cx="4023360" cy="548640"/>
          </a:xfrm>
          <a:prstGeom prst="roundRect">
            <a:avLst>
              <a:gd name="adj" fmla="val 16667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" y="2999232"/>
            <a:ext cx="292608" cy="29260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05840" y="2971800"/>
            <a:ext cx="329184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8A9BB8"/>
                </a:solidFill>
              </a:rPr>
              <a:t>EMAIL</a:t>
            </a:r>
            <a:endParaRPr lang="en-US" sz="800" dirty="0"/>
          </a:p>
        </p:txBody>
      </p:sp>
      <p:sp>
        <p:nvSpPr>
          <p:cNvPr id="14" name="Text 9"/>
          <p:cNvSpPr/>
          <p:nvPr/>
        </p:nvSpPr>
        <p:spPr>
          <a:xfrm>
            <a:off x="1005840" y="3154680"/>
            <a:ext cx="329184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shiki.hu@mitrade.com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457200" y="3557016"/>
            <a:ext cx="4023360" cy="548640"/>
          </a:xfrm>
          <a:prstGeom prst="roundRect">
            <a:avLst>
              <a:gd name="adj" fmla="val 16667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3657600"/>
            <a:ext cx="292608" cy="29260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05840" y="3630168"/>
            <a:ext cx="329184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8A9BB8"/>
                </a:solidFill>
              </a:rPr>
              <a:t>WEBSITE</a:t>
            </a:r>
            <a:endParaRPr lang="en-US" sz="800" dirty="0"/>
          </a:p>
        </p:txBody>
      </p:sp>
      <p:sp>
        <p:nvSpPr>
          <p:cNvPr id="18" name="Text 12"/>
          <p:cNvSpPr/>
          <p:nvPr/>
        </p:nvSpPr>
        <p:spPr>
          <a:xfrm>
            <a:off x="1005840" y="3813048"/>
            <a:ext cx="329184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www.mitrade.com</a:t>
            </a:r>
            <a:endParaRPr lang="en-US" sz="1300" dirty="0"/>
          </a:p>
        </p:txBody>
      </p:sp>
      <p:sp>
        <p:nvSpPr>
          <p:cNvPr id="19" name="Shape 13"/>
          <p:cNvSpPr/>
          <p:nvPr/>
        </p:nvSpPr>
        <p:spPr>
          <a:xfrm>
            <a:off x="457200" y="4215384"/>
            <a:ext cx="4023360" cy="548640"/>
          </a:xfrm>
          <a:prstGeom prst="roundRect">
            <a:avLst>
              <a:gd name="adj" fmla="val 16667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04" y="4315968"/>
            <a:ext cx="292608" cy="29260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05840" y="4288536"/>
            <a:ext cx="3291840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8A9BB8"/>
                </a:solidFill>
              </a:rPr>
              <a:t>AFFILIATE</a:t>
            </a:r>
            <a:endParaRPr lang="en-US" sz="800" dirty="0"/>
          </a:p>
        </p:txBody>
      </p:sp>
      <p:sp>
        <p:nvSpPr>
          <p:cNvPr id="22" name="Text 15"/>
          <p:cNvSpPr/>
          <p:nvPr/>
        </p:nvSpPr>
        <p:spPr>
          <a:xfrm>
            <a:off x="1005840" y="4471416"/>
            <a:ext cx="3291840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mitradeaffiliates.com</a:t>
            </a:r>
            <a:endParaRPr lang="en-US" sz="1300" dirty="0"/>
          </a:p>
        </p:txBody>
      </p:sp>
      <p:sp>
        <p:nvSpPr>
          <p:cNvPr id="23" name="Shape 16"/>
          <p:cNvSpPr/>
          <p:nvPr/>
        </p:nvSpPr>
        <p:spPr>
          <a:xfrm>
            <a:off x="4846320" y="2240280"/>
            <a:ext cx="3840480" cy="2633472"/>
          </a:xfrm>
          <a:prstGeom prst="roundRect">
            <a:avLst>
              <a:gd name="adj" fmla="val 3472"/>
            </a:avLst>
          </a:prstGeom>
          <a:solidFill>
            <a:srgbClr val="0D1E3D">
              <a:alpha val="80000"/>
            </a:srgbClr>
          </a:solidFill>
          <a:ln w="6350">
            <a:solidFill>
              <a:srgbClr val="FFFFFF">
                <a:alpha val="18000"/>
              </a:srgbClr>
            </a:solidFill>
            <a:prstDash val="solid"/>
          </a:ln>
          <a:effectLst>
            <a:outerShdw blurRad="101600" dist="2540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4" name="Text 17"/>
          <p:cNvSpPr/>
          <p:nvPr/>
        </p:nvSpPr>
        <p:spPr>
          <a:xfrm>
            <a:off x="4937760" y="2468880"/>
            <a:ext cx="3657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671F"/>
                </a:solidFill>
              </a:rPr>
              <a:t>MITRADE.COM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4937760" y="2788920"/>
            <a:ext cx="36576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Trade Faster.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Trade Smarter.</a:t>
            </a:r>
            <a:endParaRPr lang="en-US" sz="2400" dirty="0"/>
          </a:p>
        </p:txBody>
      </p:sp>
      <p:sp>
        <p:nvSpPr>
          <p:cNvPr id="26" name="Shape 19"/>
          <p:cNvSpPr/>
          <p:nvPr/>
        </p:nvSpPr>
        <p:spPr>
          <a:xfrm>
            <a:off x="6126480" y="3730752"/>
            <a:ext cx="1463040" cy="0"/>
          </a:xfrm>
          <a:prstGeom prst="line">
            <a:avLst/>
          </a:prstGeom>
          <a:noFill/>
          <a:ln w="19050">
            <a:solidFill>
              <a:srgbClr val="0057FF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4937760" y="3840480"/>
            <a:ext cx="36576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Trading CFDs carries significant risk.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74–89% of retail accounts lose money.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A9BB8"/>
                </a:solidFill>
              </a:rPr>
              <a:t>Please trade responsibly.</a:t>
            </a:r>
            <a:endParaRPr lang="en-US" sz="85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0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1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2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3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4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5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16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2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3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4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5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6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7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8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ags/tag9.xml><?xml version="1.0" encoding="utf-8"?>
<p:tagLst xmlns:p="http://schemas.openxmlformats.org/presentationml/2006/main">
  <p:tag name="KSO_WM_DIAGRAM_VIRTUALLY_FRAME" val="{&quot;height&quot;:234,&quot;left&quot;:36,&quot;top&quot;:151.2,&quot;width&quot;:64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3505</Words>
  <Application>WPS 演示</Application>
  <PresentationFormat>On-screen Show (16:9)</PresentationFormat>
  <Paragraphs>279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Cambria</vt:lpstr>
      <vt:lpstr>Cambria</vt:lpstr>
      <vt:lpstr>Cambria</vt:lpstr>
      <vt:lpstr>Calibri</vt:lpstr>
      <vt:lpstr>Calibri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Mitrade KOL Media Kit 2026</dc:title>
  <dc:creator>PptxGenJS</dc:creator>
  <dc:subject>PptxGenJS Presentation</dc:subject>
  <cp:lastModifiedBy>Shiki Hu</cp:lastModifiedBy>
  <cp:revision>3</cp:revision>
  <dcterms:created xsi:type="dcterms:W3CDTF">2026-06-12T08:55:00Z</dcterms:created>
  <dcterms:modified xsi:type="dcterms:W3CDTF">2026-06-15T02:05:35Z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B596D1CC21E94ED69FDA6040EF7DF4A4_13</vt:lpwstr>
  </property>
  <property fmtid="{D5CDD505-2E9C-101B-9397-08002B2CF9AE}" pid="3" name="KSOProductBuildVer">
    <vt:lpwstr>2052-12.1.0.21915</vt:lpwstr>
  </property>
</Properties>
</file>